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8"/>
  </p:notesMasterIdLst>
  <p:handoutMasterIdLst>
    <p:handoutMasterId r:id="rId9"/>
  </p:handoutMasterIdLst>
  <p:sldIdLst>
    <p:sldId id="257" r:id="rId4"/>
    <p:sldId id="272" r:id="rId5"/>
    <p:sldId id="302" r:id="rId6"/>
    <p:sldId id="304" r:id="rId7"/>
  </p:sldIdLst>
  <p:sldSz cx="12192000" cy="6858000"/>
  <p:notesSz cx="6858000" cy="9144000"/>
  <p:embeddedFontLst>
    <p:embeddedFont>
      <p:font typeface="MiSans Heavy" panose="00000A00000000000000" charset="-122"/>
      <p:bold r:id="rId13"/>
    </p:embeddedFont>
    <p:embeddedFont>
      <p:font typeface="MiSans Light" panose="00000400000000000000" charset="-122"/>
      <p:regular r:id="rId14"/>
    </p:embeddedFont>
    <p:embeddedFont>
      <p:font typeface="MiSans Bold" panose="00000800000000000000" charset="-122"/>
      <p:bold r:id="rId15"/>
    </p:embeddedFont>
    <p:embeddedFont>
      <p:font typeface="华文中宋" panose="02010600040101010101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5B4"/>
    <a:srgbClr val="598091"/>
    <a:srgbClr val="3D5F71"/>
    <a:srgbClr val="4B6D7E"/>
    <a:srgbClr val="5A7B8C"/>
    <a:srgbClr val="688999"/>
    <a:srgbClr val="7797A7"/>
    <a:srgbClr val="F5F5F5"/>
    <a:srgbClr val="F7F9FA"/>
    <a:srgbClr val="005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Heavy" panose="00000A00000000000000" charset="-122"/>
              <a:ea typeface="MiSans Heavy" panose="00000A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MiSans Heavy" panose="00000A00000000000000" charset="-122"/>
              </a:rPr>
            </a:fld>
            <a:endParaRPr lang="zh-CN" altLang="en-US">
              <a:ea typeface="MiSans Heavy" panose="00000A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Heavy" panose="00000A00000000000000" charset="-122"/>
              <a:ea typeface="MiSans Heavy" panose="00000A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MiSans Heavy" panose="00000A00000000000000" charset="-122"/>
              </a:rPr>
            </a:fld>
            <a:endParaRPr lang="zh-CN" altLang="en-US">
              <a:ea typeface="MiSans Heavy" panose="00000A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Heavy" panose="00000A00000000000000" charset="-122"/>
                <a:ea typeface="MiSans Heavy" panose="00000A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Heavy" panose="00000A00000000000000" charset="-122"/>
                <a:ea typeface="MiSans Heavy" panose="00000A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Heavy" panose="00000A00000000000000" charset="-122"/>
                <a:ea typeface="MiSans Heavy" panose="00000A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Heavy" panose="00000A00000000000000" charset="-122"/>
                <a:ea typeface="MiSans Heavy" panose="00000A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 Heavy" panose="00000A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 Heavy" panose="00000A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 Heavy" panose="00000A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 Heavy" panose="00000A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 Heavy" panose="00000A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 Heavy" panose="00000A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 Heavy" panose="00000A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 Heavy" panose="00000A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 Heavy" panose="00000A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../media/image3.svg"/><Relationship Id="rId7" Type="http://schemas.openxmlformats.org/officeDocument/2006/relationships/image" Target="../media/image2.png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34.xml"/><Relationship Id="rId13" Type="http://schemas.openxmlformats.org/officeDocument/2006/relationships/image" Target="../media/image7.pn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4.png"/><Relationship Id="rId1" Type="http://schemas.openxmlformats.org/officeDocument/2006/relationships/tags" Target="../tags/tag1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35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36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41N1357818414"/>
          <p:cNvPicPr>
            <a:picLocks noChangeAspect="1"/>
          </p:cNvPicPr>
          <p:nvPr/>
        </p:nvPicPr>
        <p:blipFill>
          <a:blip r:embed="rId1"/>
          <a:srcRect t="19713" b="51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35" y="0"/>
            <a:ext cx="7905115" cy="685673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00050" y="2310765"/>
            <a:ext cx="7105650" cy="1476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50000"/>
              </a:lnSpc>
            </a:pPr>
            <a:r>
              <a:rPr lang="en-US" altLang="zh-CN" sz="6000">
                <a:solidFill>
                  <a:schemeClr val="accent1">
                    <a:lumMod val="7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</a:rPr>
              <a:t>AI</a:t>
            </a:r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</a:rPr>
              <a:t>智能食谱生成</a:t>
            </a:r>
            <a:endParaRPr lang="zh-CN" altLang="en-US" sz="6000">
              <a:solidFill>
                <a:schemeClr val="accent1">
                  <a:lumMod val="75000"/>
                </a:schemeClr>
              </a:solidFill>
              <a:latin typeface="MiSans Heavy" panose="00000A00000000000000" charset="-122"/>
              <a:ea typeface="MiSans Heavy" panose="00000A00000000000000" charset="-122"/>
              <a:cs typeface="MiSans Heavy" panose="00000A00000000000000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1021060" y="6014720"/>
            <a:ext cx="751840" cy="375920"/>
            <a:chOff x="16907" y="7639"/>
            <a:chExt cx="1052" cy="526"/>
          </a:xfrm>
        </p:grpSpPr>
        <p:grpSp>
          <p:nvGrpSpPr>
            <p:cNvPr id="135" name="组合 134"/>
            <p:cNvGrpSpPr/>
            <p:nvPr/>
          </p:nvGrpSpPr>
          <p:grpSpPr>
            <a:xfrm>
              <a:off x="16907" y="7639"/>
              <a:ext cx="1053" cy="527"/>
              <a:chOff x="13234" y="5521"/>
              <a:chExt cx="1693" cy="847"/>
            </a:xfrm>
          </p:grpSpPr>
          <p:sp>
            <p:nvSpPr>
              <p:cNvPr id="136" name="圆角矩形 135"/>
              <p:cNvSpPr/>
              <p:nvPr/>
            </p:nvSpPr>
            <p:spPr>
              <a:xfrm>
                <a:off x="14080" y="5521"/>
                <a:ext cx="847" cy="847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 Heavy" panose="00000A00000000000000" charset="-122"/>
                </a:endParaRPr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14399" y="5750"/>
                <a:ext cx="210" cy="389"/>
                <a:chOff x="14599" y="7101"/>
                <a:chExt cx="210" cy="389"/>
              </a:xfrm>
            </p:grpSpPr>
            <p:cxnSp>
              <p:nvCxnSpPr>
                <p:cNvPr id="138" name="直接连接符 137"/>
                <p:cNvCxnSpPr/>
                <p:nvPr/>
              </p:nvCxnSpPr>
              <p:spPr>
                <a:xfrm>
                  <a:off x="14599" y="7101"/>
                  <a:ext cx="211" cy="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/>
                <p:cNvCxnSpPr/>
                <p:nvPr/>
              </p:nvCxnSpPr>
              <p:spPr>
                <a:xfrm flipH="1">
                  <a:off x="14599" y="7290"/>
                  <a:ext cx="200" cy="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圆角矩形 31"/>
              <p:cNvSpPr/>
              <p:nvPr/>
            </p:nvSpPr>
            <p:spPr>
              <a:xfrm>
                <a:off x="13234" y="5521"/>
                <a:ext cx="847" cy="847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alpha val="7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MiSans Heavy" panose="00000A00000000000000" charset="-122"/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 flipH="1">
              <a:off x="17105" y="7781"/>
              <a:ext cx="131" cy="124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7105" y="7899"/>
              <a:ext cx="124" cy="124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加号 70"/>
          <p:cNvSpPr/>
          <p:nvPr/>
        </p:nvSpPr>
        <p:spPr>
          <a:xfrm>
            <a:off x="7217410" y="2523808"/>
            <a:ext cx="293370" cy="293370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MiSans Heavy" panose="00000A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02285" y="6418375"/>
            <a:ext cx="227330" cy="107570"/>
            <a:chOff x="17448" y="1137"/>
            <a:chExt cx="358" cy="250"/>
          </a:xfrm>
        </p:grpSpPr>
        <p:sp>
          <p:nvSpPr>
            <p:cNvPr id="19" name="矩形 18"/>
            <p:cNvSpPr/>
            <p:nvPr/>
          </p:nvSpPr>
          <p:spPr>
            <a:xfrm>
              <a:off x="17448" y="1137"/>
              <a:ext cx="227" cy="8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7448" y="1295"/>
              <a:ext cx="358" cy="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latin typeface="MiSans Heavy" panose="00000A00000000000000" charset="-122"/>
                <a:ea typeface="MiSans Heavy" panose="00000A00000000000000" charset="-122"/>
                <a:cs typeface="MiSans Heavy" panose="00000A00000000000000" charset="-122"/>
                <a:sym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5860415" y="6487795"/>
            <a:ext cx="470535" cy="9144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 Heavy" panose="00000A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 Heavy" panose="00000A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 Heavy" panose="00000A00000000000000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516255" y="293370"/>
            <a:ext cx="1091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6255" y="6664960"/>
            <a:ext cx="1091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35" y="0"/>
            <a:ext cx="5570855" cy="677545"/>
            <a:chOff x="1" y="0"/>
            <a:chExt cx="8773" cy="1067"/>
          </a:xfrm>
        </p:grpSpPr>
        <p:sp>
          <p:nvSpPr>
            <p:cNvPr id="3" name="矩形 2"/>
            <p:cNvSpPr/>
            <p:nvPr/>
          </p:nvSpPr>
          <p:spPr>
            <a:xfrm>
              <a:off x="1" y="0"/>
              <a:ext cx="8773" cy="1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5" y="195"/>
              <a:ext cx="7657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600">
                  <a:solidFill>
                    <a:schemeClr val="bg2"/>
                  </a:solidFill>
                  <a:latin typeface="MiSans Bold" panose="00000800000000000000" charset="-122"/>
                  <a:ea typeface="MiSans Bold" panose="00000800000000000000" charset="-122"/>
                </a:rPr>
                <a:t>创新点</a:t>
              </a:r>
              <a:endParaRPr lang="zh-CN" altLang="en-US" sz="2600">
                <a:solidFill>
                  <a:schemeClr val="bg2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835150" y="865505"/>
            <a:ext cx="7738110" cy="854710"/>
            <a:chOff x="1200" y="5616"/>
            <a:chExt cx="12186" cy="1346"/>
          </a:xfrm>
        </p:grpSpPr>
        <p:grpSp>
          <p:nvGrpSpPr>
            <p:cNvPr id="8" name="组合 7"/>
            <p:cNvGrpSpPr/>
            <p:nvPr/>
          </p:nvGrpSpPr>
          <p:grpSpPr>
            <a:xfrm>
              <a:off x="1200" y="5616"/>
              <a:ext cx="12186" cy="1346"/>
              <a:chOff x="1200" y="5616"/>
              <a:chExt cx="12186" cy="1346"/>
            </a:xfrm>
          </p:grpSpPr>
          <p:sp>
            <p:nvSpPr>
              <p:cNvPr id="19" name="Oval 8"/>
              <p:cNvSpPr/>
              <p:nvPr>
                <p:custDataLst>
                  <p:tags r:id="rId2"/>
                </p:custDataLst>
              </p:nvPr>
            </p:nvSpPr>
            <p:spPr>
              <a:xfrm>
                <a:off x="1200" y="5616"/>
                <a:ext cx="1225" cy="1225"/>
              </a:xfrm>
              <a:prstGeom prst="ellipse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endParaRPr>
              </a:p>
            </p:txBody>
          </p:sp>
          <p:sp>
            <p:nvSpPr>
              <p:cNvPr id="20" name="Oval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8205" y="5676"/>
                <a:ext cx="1225" cy="1225"/>
              </a:xfrm>
              <a:prstGeom prst="ellipse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2400">
                  <a:solidFill>
                    <a:schemeClr val="bg1"/>
                  </a:solidFill>
                  <a:cs typeface="MiSans Light" panose="00000400000000000000" charset="-122"/>
                </a:endParaRPr>
              </a:p>
            </p:txBody>
          </p:sp>
          <p:sp>
            <p:nvSpPr>
              <p:cNvPr id="34" name="Content Placeholder 2"/>
              <p:cNvSpPr/>
              <p:nvPr>
                <p:custDataLst>
                  <p:tags r:id="rId4"/>
                </p:custDataLst>
              </p:nvPr>
            </p:nvSpPr>
            <p:spPr>
              <a:xfrm>
                <a:off x="2506" y="5887"/>
                <a:ext cx="3863" cy="1014"/>
              </a:xfrm>
              <a:prstGeom prst="rect">
                <a:avLst/>
              </a:prstGeom>
            </p:spPr>
            <p:txBody>
              <a:bodyPr wrap="square" bIns="46990" rtlCol="0" anchor="t">
                <a:normAutofit/>
              </a:bodyPr>
              <a:p>
                <a:pPr lvl="0" algn="l">
                  <a:lnSpc>
                    <a:spcPct val="130000"/>
                  </a:lnSpc>
                  <a:spcAft>
                    <a:spcPts val="1000"/>
                  </a:spcAft>
                  <a:buClr>
                    <a:srgbClr val="E24848"/>
                  </a:buClr>
                  <a:buSzTx/>
                  <a:buFontTx/>
                </a:pPr>
                <a:r>
                  <a:rPr lang="zh-CN" altLang="en-US" sz="1200">
                    <a:solidFill>
                      <a:schemeClr val="tx1"/>
                    </a:solidFill>
                    <a:latin typeface="MiSans Light" panose="00000400000000000000" charset="-122"/>
                    <a:ea typeface="MiSans Light" panose="00000400000000000000" charset="-122"/>
                    <a:cs typeface="MiSans Light" panose="00000400000000000000" charset="-122"/>
                    <a:sym typeface="+mn-ea"/>
                  </a:rPr>
                  <a:t>原来的一些食谱软件只能使用现有的食谱</a:t>
                </a:r>
                <a:endParaRPr lang="zh-CN" altLang="en-US" sz="1200">
                  <a:solidFill>
                    <a:schemeClr val="tx1"/>
                  </a:solidFill>
                  <a:latin typeface="MiSans Light" panose="00000400000000000000" charset="-122"/>
                  <a:ea typeface="MiSans Light" panose="00000400000000000000" charset="-122"/>
                  <a:cs typeface="MiSans Light" panose="00000400000000000000" charset="-122"/>
                  <a:sym typeface="+mn-ea"/>
                </a:endParaRPr>
              </a:p>
            </p:txBody>
          </p:sp>
          <p:sp>
            <p:nvSpPr>
              <p:cNvPr id="35" name="Content Placeholder 2"/>
              <p:cNvSpPr/>
              <p:nvPr>
                <p:custDataLst>
                  <p:tags r:id="rId5"/>
                </p:custDataLst>
              </p:nvPr>
            </p:nvSpPr>
            <p:spPr>
              <a:xfrm>
                <a:off x="9523" y="5948"/>
                <a:ext cx="3863" cy="1014"/>
              </a:xfrm>
              <a:prstGeom prst="rect">
                <a:avLst/>
              </a:prstGeom>
            </p:spPr>
            <p:txBody>
              <a:bodyPr wrap="square" bIns="46990" rtlCol="0" anchor="t">
                <a:normAutofit/>
              </a:bodyPr>
              <a:p>
                <a:pPr lvl="0" algn="l">
                  <a:lnSpc>
                    <a:spcPct val="130000"/>
                  </a:lnSpc>
                  <a:spcAft>
                    <a:spcPts val="1000"/>
                  </a:spcAft>
                  <a:buClr>
                    <a:srgbClr val="E24848"/>
                  </a:buClr>
                  <a:buSzTx/>
                  <a:buFontTx/>
                </a:pPr>
                <a:r>
                  <a:rPr lang="zh-CN" altLang="en-US" sz="1200">
                    <a:solidFill>
                      <a:schemeClr val="tx1"/>
                    </a:solidFill>
                    <a:latin typeface="MiSans Light" panose="00000400000000000000" charset="-122"/>
                    <a:ea typeface="MiSans Light" panose="00000400000000000000" charset="-122"/>
                    <a:cs typeface="MiSans Light" panose="00000400000000000000" charset="-122"/>
                    <a:sym typeface="+mn-ea"/>
                  </a:rPr>
                  <a:t>创新的菜品只生成食谱不够直观</a:t>
                </a:r>
                <a:endParaRPr lang="zh-CN" altLang="en-US" sz="1200">
                  <a:solidFill>
                    <a:schemeClr val="tx1"/>
                  </a:solidFill>
                  <a:latin typeface="MiSans Light" panose="00000400000000000000" charset="-122"/>
                  <a:ea typeface="MiSans Light" panose="00000400000000000000" charset="-122"/>
                  <a:cs typeface="MiSans Light" panose="00000400000000000000" charset="-122"/>
                  <a:sym typeface="+mn-ea"/>
                </a:endParaRPr>
              </a:p>
            </p:txBody>
          </p:sp>
          <p:pic>
            <p:nvPicPr>
              <p:cNvPr id="38" name="图片 37" descr="343439383331313b343532303031393bd2b5bca8b9dcc0ed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565" y="6010"/>
                <a:ext cx="505" cy="505"/>
              </a:xfrm>
              <a:prstGeom prst="rect">
                <a:avLst/>
              </a:prstGeom>
            </p:spPr>
          </p:pic>
        </p:grpSp>
        <p:pic>
          <p:nvPicPr>
            <p:cNvPr id="39" name="图片 38" descr="343439383331313b343532303032333bc6f3d2b5bcf2bde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2" y="5948"/>
              <a:ext cx="567" cy="567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840" y="2207895"/>
            <a:ext cx="5178425" cy="26879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63080" y="5261610"/>
            <a:ext cx="4144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这是一个常见的食谱生成网站，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但是只能生成食谱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3080" y="1818005"/>
            <a:ext cx="3672205" cy="27806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68145" y="5261610"/>
            <a:ext cx="4144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这个网站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是疫情期间出现的一个食谱网站，可以生成各种已有食谱并跳转到做菜的视频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41N1357818414"/>
          <p:cNvPicPr>
            <a:picLocks noChangeAspect="1"/>
          </p:cNvPicPr>
          <p:nvPr/>
        </p:nvPicPr>
        <p:blipFill>
          <a:blip r:embed="rId1">
            <a:alphaModFix amt="12000"/>
            <a:grayscl/>
          </a:blip>
          <a:srcRect t="19713" b="51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103880" y="1602740"/>
            <a:ext cx="5570855" cy="677545"/>
            <a:chOff x="1" y="0"/>
            <a:chExt cx="8773" cy="1067"/>
          </a:xfrm>
        </p:grpSpPr>
        <p:sp>
          <p:nvSpPr>
            <p:cNvPr id="3" name="矩形 2"/>
            <p:cNvSpPr/>
            <p:nvPr/>
          </p:nvSpPr>
          <p:spPr>
            <a:xfrm>
              <a:off x="1" y="0"/>
              <a:ext cx="8773" cy="1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5" y="195"/>
              <a:ext cx="7657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600">
                  <a:solidFill>
                    <a:schemeClr val="bg2"/>
                  </a:solidFill>
                  <a:latin typeface="MiSans Bold" panose="00000800000000000000" charset="-122"/>
                  <a:ea typeface="MiSans Bold" panose="00000800000000000000" charset="-122"/>
                </a:rPr>
                <a:t>DEMO</a:t>
              </a:r>
              <a:r>
                <a:rPr lang="zh-CN" altLang="en-US" sz="2600">
                  <a:solidFill>
                    <a:schemeClr val="bg2"/>
                  </a:solidFill>
                  <a:latin typeface="MiSans Bold" panose="00000800000000000000" charset="-122"/>
                  <a:ea typeface="MiSans Bold" panose="00000800000000000000" charset="-122"/>
                </a:rPr>
                <a:t>展示</a:t>
              </a:r>
              <a:endParaRPr lang="zh-CN" altLang="en-US" sz="2600">
                <a:solidFill>
                  <a:schemeClr val="bg2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5860415" y="6487795"/>
            <a:ext cx="470535" cy="9144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 Heavy" panose="00000A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 Heavy" panose="00000A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 Heavy" panose="00000A00000000000000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516255" y="293370"/>
            <a:ext cx="1091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6255" y="6664960"/>
            <a:ext cx="1091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35" y="0"/>
            <a:ext cx="5570855" cy="677545"/>
            <a:chOff x="1" y="0"/>
            <a:chExt cx="8773" cy="1067"/>
          </a:xfrm>
        </p:grpSpPr>
        <p:sp>
          <p:nvSpPr>
            <p:cNvPr id="3" name="矩形 2"/>
            <p:cNvSpPr/>
            <p:nvPr/>
          </p:nvSpPr>
          <p:spPr>
            <a:xfrm>
              <a:off x="1" y="0"/>
              <a:ext cx="8773" cy="1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5" y="195"/>
              <a:ext cx="7657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600">
                  <a:solidFill>
                    <a:schemeClr val="bg2"/>
                  </a:solidFill>
                  <a:latin typeface="MiSans Bold" panose="00000800000000000000" charset="-122"/>
                  <a:ea typeface="MiSans Bold" panose="00000800000000000000" charset="-122"/>
                </a:rPr>
                <a:t>未来创新</a:t>
              </a:r>
              <a:endParaRPr lang="zh-CN" altLang="en-US" sz="2600">
                <a:solidFill>
                  <a:schemeClr val="bg2"/>
                </a:solidFill>
                <a:latin typeface="MiSans Bold" panose="00000800000000000000" charset="-122"/>
                <a:ea typeface="MiSans Bold" panose="00000800000000000000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4870" y="1049020"/>
            <a:ext cx="7675245" cy="39839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03780" y="5207000"/>
            <a:ext cx="7204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先前提到的这个食谱网站中有教程视频，但是创新的食谱并不会有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教程视频，所以未来可以用视频生成模型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来生成教程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DIAGRAM_VIRTUALLY_FRAME" val="{&quot;height&quot;:378.7,&quot;left&quot;:82.45,&quot;top&quot;:79.75,&quot;width&quot;:261.05}"/>
</p:tagLst>
</file>

<file path=ppt/tags/tag128.xml><?xml version="1.0" encoding="utf-8"?>
<p:tagLst xmlns:p="http://schemas.openxmlformats.org/presentationml/2006/main">
  <p:tag name="KSO_WM_DIAGRAM_VIRTUALLY_FRAME" val="{&quot;height&quot;:378.7,&quot;left&quot;:82.45,&quot;top&quot;:79.75,&quot;width&quot;:261.05}"/>
</p:tagLst>
</file>

<file path=ppt/tags/tag129.xml><?xml version="1.0" encoding="utf-8"?>
<p:tagLst xmlns:p="http://schemas.openxmlformats.org/presentationml/2006/main">
  <p:tag name="KSO_WM_DIAGRAM_VIRTUALLY_FRAME" val="{&quot;height&quot;:378.7,&quot;left&quot;:82.45,&quot;top&quot;:79.75,&quot;width&quot;:261.0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78.7,&quot;left&quot;:82.45,&quot;top&quot;:79.75,&quot;width&quot;:261.05}"/>
</p:tagLst>
</file>

<file path=ppt/tags/tag131.xml><?xml version="1.0" encoding="utf-8"?>
<p:tagLst xmlns:p="http://schemas.openxmlformats.org/presentationml/2006/main">
  <p:tag name="KSO_WM_DIAGRAM_VIRTUALLY_FRAME" val="{&quot;height&quot;:378.7,&quot;left&quot;:82.45,&quot;top&quot;:79.75,&quot;width&quot;:261.05}"/>
</p:tagLst>
</file>

<file path=ppt/tags/tag132.xml><?xml version="1.0" encoding="utf-8"?>
<p:tagLst xmlns:p="http://schemas.openxmlformats.org/presentationml/2006/main">
  <p:tag name="KSO_WM_DIAGRAM_VIRTUALLY_FRAME" val="{&quot;height&quot;:378.7,&quot;left&quot;:82.45,&quot;top&quot;:79.75,&quot;width&quot;:261.05}"/>
</p:tagLst>
</file>

<file path=ppt/tags/tag133.xml><?xml version="1.0" encoding="utf-8"?>
<p:tagLst xmlns:p="http://schemas.openxmlformats.org/presentationml/2006/main">
  <p:tag name="KSO_WM_DIAGRAM_VIRTUALLY_FRAME" val="{&quot;height&quot;:378.7,&quot;left&quot;:82.45,&quot;top&quot;:79.75,&quot;width&quot;:261.05}"/>
</p:tagLst>
</file>

<file path=ppt/tags/tag1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 Heavy"/>
        <a:cs typeface=""/>
      </a:majorFont>
      <a:minorFont>
        <a:latin typeface="Arial"/>
        <a:ea typeface="MiSans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5F5F5"/>
      </a:dk2>
      <a:lt2>
        <a:srgbClr val="FFFFFF"/>
      </a:lt2>
      <a:accent1>
        <a:srgbClr val="85A5B4"/>
      </a:accent1>
      <a:accent2>
        <a:srgbClr val="7797A7"/>
      </a:accent2>
      <a:accent3>
        <a:srgbClr val="688999"/>
      </a:accent3>
      <a:accent4>
        <a:srgbClr val="5A7B8C"/>
      </a:accent4>
      <a:accent5>
        <a:srgbClr val="4B6D7E"/>
      </a:accent5>
      <a:accent6>
        <a:srgbClr val="3D5F71"/>
      </a:accent6>
      <a:hlink>
        <a:srgbClr val="0563C1"/>
      </a:hlink>
      <a:folHlink>
        <a:srgbClr val="7030A0"/>
      </a:folHlink>
    </a:clrScheme>
    <a:fontScheme name="自定义 9">
      <a:majorFont>
        <a:latin typeface="Arial"/>
        <a:ea typeface="MiSans Heavy"/>
        <a:cs typeface=""/>
      </a:majorFont>
      <a:minorFont>
        <a:latin typeface="Arial"/>
        <a:ea typeface="MiSans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Heavy"/>
        <a:ea typeface=""/>
        <a:cs typeface=""/>
        <a:font script="Jpan" typeface="ＭＳ Ｐゴシック"/>
        <a:font script="Hang" typeface="맑은 고딕"/>
        <a:font script="Hans" typeface="MiSans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Heavy"/>
        <a:ea typeface=""/>
        <a:cs typeface=""/>
        <a:font script="Jpan" typeface="ＭＳ Ｐゴシック"/>
        <a:font script="Hang" typeface="맑은 고딕"/>
        <a:font script="Hans" typeface="MiSans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WPS 演示</Application>
  <PresentationFormat>宽屏</PresentationFormat>
  <Paragraphs>18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25" baseType="lpstr">
      <vt:lpstr>Arial</vt:lpstr>
      <vt:lpstr>宋体</vt:lpstr>
      <vt:lpstr>Wingdings</vt:lpstr>
      <vt:lpstr>MiSans Heavy</vt:lpstr>
      <vt:lpstr>Wingdings</vt:lpstr>
      <vt:lpstr>黑体</vt:lpstr>
      <vt:lpstr>MiSans Light</vt:lpstr>
      <vt:lpstr>Calibri Light</vt:lpstr>
      <vt:lpstr>方正宋刻本秀楷简体</vt:lpstr>
      <vt:lpstr>MiSans Bold</vt:lpstr>
      <vt:lpstr>MiSans</vt:lpstr>
      <vt:lpstr>微软雅黑</vt:lpstr>
      <vt:lpstr>Lato Regular</vt:lpstr>
      <vt:lpstr>Segoe Print</vt:lpstr>
      <vt:lpstr>Roboto Medium</vt:lpstr>
      <vt:lpstr>Wide Latin</vt:lpstr>
      <vt:lpstr>Arial Unicode MS</vt:lpstr>
      <vt:lpstr>华文中宋</vt:lpstr>
      <vt:lpstr>华文宋体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徐泓昊</cp:lastModifiedBy>
  <cp:revision>168</cp:revision>
  <dcterms:created xsi:type="dcterms:W3CDTF">2019-06-19T02:08:00Z</dcterms:created>
  <dcterms:modified xsi:type="dcterms:W3CDTF">2025-05-08T05:18:26Z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1DEF020DD8CA443F840F11CD34C3EAB7_11</vt:lpwstr>
  </property>
  <property fmtid="{D5CDD505-2E9C-101B-9397-08002B2CF9AE}" pid="4" name="KSOTemplateUUID">
    <vt:lpwstr>v1.0_mb_NeziSrB62ZBNtsOglj2v7g==</vt:lpwstr>
  </property>
</Properties>
</file>